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4" r:id="rId4"/>
    <p:sldId id="258" r:id="rId5"/>
    <p:sldId id="272" r:id="rId6"/>
    <p:sldId id="259" r:id="rId7"/>
    <p:sldId id="265" r:id="rId8"/>
    <p:sldId id="273" r:id="rId9"/>
    <p:sldId id="266" r:id="rId10"/>
    <p:sldId id="267" r:id="rId11"/>
    <p:sldId id="275" r:id="rId12"/>
    <p:sldId id="270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71" r:id="rId26"/>
    <p:sldId id="288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544" autoAdjust="0"/>
    <p:restoredTop sz="94660"/>
  </p:normalViewPr>
  <p:slideViewPr>
    <p:cSldViewPr snapToGrid="0">
      <p:cViewPr varScale="1">
        <p:scale>
          <a:sx n="40" d="100"/>
          <a:sy n="40" d="100"/>
        </p:scale>
        <p:origin x="53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3DED6-4F47-4BB8-ACF2-B160DC264AA0}" type="datetimeFigureOut">
              <a:rPr lang="fr-FR" smtClean="0"/>
              <a:t>23/03/2021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EE4-DE39-427D-B73A-BAF31679A5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604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Lisa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989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Lisa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4591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Lisa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1738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Romane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410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Romane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2497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Lisa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023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Lisa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9094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Lisa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8015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Lisa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5593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Romane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356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Romane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1911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Lisa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095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Romane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265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Romane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2882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Lisa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4690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Lisa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521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Lisa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074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748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Romane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94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Romane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796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Romane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261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Romane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136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Romane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4977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Lisa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4290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Lisa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4AEE4-DE39-427D-B73A-BAF31679A5D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7721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CCB555-D3DF-4AAE-AAA8-83BF21A1A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C38232-74D2-47CB-A64F-CCD9E26D5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534588-9B2C-4CA5-9E02-FEF72E4F1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0470C-704C-4E19-870B-8858AEF6FE1E}" type="datetime1">
              <a:rPr lang="fr-FR" smtClean="0"/>
              <a:t>23/03/2021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6413A5-F157-4627-BE28-F19C47C2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F6A432-44A2-4DA9-A8E9-696DE812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77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54A169-46E7-4755-8CB0-224085FA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720405C-8B8F-41D3-92B5-3C154193C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F0FF1A-3509-475B-AB7C-D22F9707C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6A37-CB71-44F3-978F-5DE5A4764C5D}" type="datetime1">
              <a:rPr lang="fr-FR" smtClean="0"/>
              <a:t>23/03/2021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C530B8-41A2-4D5B-A91C-9F1C8E38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9852B1-9978-4861-BF2B-DF64D4CCF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33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318CA49-E069-43DD-99C5-0813154DA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88E31B5-A529-485D-924B-B7E1E86FF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9D9447-25FB-43E4-A90B-324612B38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C669-5127-4703-BFD7-6FA37D1051D8}" type="datetime1">
              <a:rPr lang="fr-FR" smtClean="0"/>
              <a:t>23/03/2021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F2ADB8-E010-451E-AE67-1CC41410F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BF74F8-38CE-4D3C-AD4F-0E470FBB5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4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82AA6-5938-43CC-AE84-F41E14F5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33C750-76EF-4F2F-B68A-4DF4E6068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6FA93C-AD00-4B06-BAD1-5A4891C7E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C8AE6-1A54-401A-AA83-17961FB66E01}" type="datetime1">
              <a:rPr lang="fr-FR" smtClean="0"/>
              <a:t>23/03/2021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838C33-F482-4A28-81E1-B7D932CEA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8A35A6-5830-4046-B5FD-FF9C48C0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581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BAEE9-C96D-43BF-816F-61A6F883A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1D47E6-D154-4BFF-9AEE-D499BB2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EE2A74-DB81-4604-9D4E-74CFAA07E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4B506-B2E4-491C-A882-8AB71422998C}" type="datetime1">
              <a:rPr lang="fr-FR" smtClean="0"/>
              <a:t>23/03/2021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3A16B6-14BB-48E4-9265-C5D0ADB8D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A9B25E-8730-4DD2-B71F-7859BB89E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232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995163-4736-4D99-A0B9-31A9D4DB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794724-F3E7-4480-86EA-7EAE36A40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4CCAA5B-4D7D-4F0A-BF10-18CC54D77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09FB7A-37CC-4BA9-A0F9-5A1137FC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BE83B-960F-4C96-B045-AFB1D7779BC1}" type="datetime1">
              <a:rPr lang="fr-FR" smtClean="0"/>
              <a:t>23/03/2021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34D869E-AA3A-480C-81B6-9961D86B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B73392-932E-439C-A103-616D04F6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713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703CEA-E9AD-4969-B96C-C74D589A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4A2252-755B-423E-8404-A22E4652A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A4EDAF5-8E0E-4237-964B-28FA4E62E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A317DC-F92B-4A66-A2E5-CCB3B7AF2D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90A3570-DE22-4E06-AA5A-07006722C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47015A6-2637-450B-9B4B-28CCC4CC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918-0917-42C4-9246-9D77C22635B8}" type="datetime1">
              <a:rPr lang="fr-FR" smtClean="0"/>
              <a:t>23/03/2021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CFB80C0-2C28-4DED-8A29-AD9DAF555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4C1C5C3-BC6B-44A7-B24B-3D09039E5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8736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99877-1F1A-4A9C-8848-E9F5FFC0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4C51CB9-FACD-47B2-9BA7-EA86E8EE5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60E2-0DC9-4ED2-8F33-451E5E190CD9}" type="datetime1">
              <a:rPr lang="fr-FR" smtClean="0"/>
              <a:t>23/03/2021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8C134A0-59F4-4DC8-A30E-40E84C2E4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1D54C5-CE88-480B-9A03-5D6331E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250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169A4A4-99B2-4086-B19C-21C2313A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E9A0-634B-47CD-8E20-39BE63F5F97F}" type="datetime1">
              <a:rPr lang="fr-FR" smtClean="0"/>
              <a:t>23/03/2021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3B9633A-AC5B-4EAE-A719-21E7C4203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B1B029-71BD-4B77-8BCD-9BD0024A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267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872E4-DE51-44A9-BFDE-0D500339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DBCB08-D600-4C72-9E5F-B53341298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2BE0CC5-0EBB-458B-987B-2C07740DA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F82287C-3ADF-4B71-BEA0-12AE506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2EB86-50C9-4624-95C6-6357AC97A47E}" type="datetime1">
              <a:rPr lang="fr-FR" smtClean="0"/>
              <a:t>23/03/2021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C22C4B-D09B-4557-B833-C3E0AC206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F2D4C0-4DC6-441F-A1CE-2AB22F77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722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BAF9F1-38B4-4288-A409-016C523C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D9E5F83-6C56-4F45-A91C-703F30DFF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219CEE-E198-42AC-9C3C-F8110504C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61D152-311C-40D1-A8FC-60A2C8DAE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EDF88-879E-4A50-863A-E34D40CAF188}" type="datetime1">
              <a:rPr lang="fr-FR" smtClean="0"/>
              <a:t>23/03/2021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FF2413-982B-40EA-BB01-F1E8FC96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EC5D84-B575-4B7E-8A58-ADE4BB0B1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50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A339D97-ED2D-4437-991D-D4D454BCD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5CC01C-56A6-48DF-9624-31EE2C734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28EC22-0BEF-44BA-93A6-4DC8DA3811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74407-80BF-4676-BD4E-27207412CF3A}" type="datetime1">
              <a:rPr lang="fr-FR" smtClean="0"/>
              <a:t>23/03/2021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09FBE1-0AAA-4C77-8988-DA86ACB40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88B207-A4BA-4694-A889-E780B3DEF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180C8-0B67-48A5-B1D1-6502F3CE7D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7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.jpe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 4" descr="Une image contenant terrain, nature, chocolat&#10;&#10;Description générée automatiquement">
            <a:extLst>
              <a:ext uri="{FF2B5EF4-FFF2-40B4-BE49-F238E27FC236}">
                <a16:creationId xmlns:a16="http://schemas.microsoft.com/office/drawing/2014/main" id="{25D8A08E-C436-4AD9-9486-493D88E162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" r="4943" b="-1"/>
          <a:stretch/>
        </p:blipFill>
        <p:spPr>
          <a:xfrm>
            <a:off x="-1505" y="0"/>
            <a:ext cx="12191980" cy="685671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B7A8A8E-91DD-4C05-91E9-314B06B791AE}"/>
              </a:ext>
            </a:extLst>
          </p:cNvPr>
          <p:cNvSpPr txBox="1"/>
          <p:nvPr/>
        </p:nvSpPr>
        <p:spPr>
          <a:xfrm>
            <a:off x="1245718" y="3652443"/>
            <a:ext cx="98880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chemeClr val="bg2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Choose</a:t>
            </a:r>
            <a:r>
              <a:rPr lang="fr-FR" sz="3200" dirty="0">
                <a:solidFill>
                  <a:schemeClr val="bg2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 </a:t>
            </a:r>
            <a:r>
              <a:rPr lang="fr-FR" sz="3200" b="1" dirty="0" err="1">
                <a:solidFill>
                  <a:schemeClr val="bg2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your</a:t>
            </a:r>
            <a:r>
              <a:rPr lang="fr-FR" sz="3200" b="1" dirty="0">
                <a:solidFill>
                  <a:schemeClr val="bg2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 </a:t>
            </a:r>
            <a:r>
              <a:rPr lang="fr-FR" sz="3200" dirty="0">
                <a:solidFill>
                  <a:schemeClr val="bg2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best place to </a:t>
            </a:r>
            <a:r>
              <a:rPr lang="fr-FR" sz="3200" dirty="0" err="1">
                <a:solidFill>
                  <a:schemeClr val="bg2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establish</a:t>
            </a:r>
            <a:r>
              <a:rPr lang="fr-FR" sz="3200" dirty="0">
                <a:solidFill>
                  <a:schemeClr val="bg2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 a new </a:t>
            </a:r>
            <a:r>
              <a:rPr lang="fr-FR" sz="3200" dirty="0" err="1">
                <a:solidFill>
                  <a:schemeClr val="bg2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civilization</a:t>
            </a:r>
            <a:r>
              <a:rPr lang="fr-FR" sz="3200" dirty="0">
                <a:solidFill>
                  <a:schemeClr val="bg2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 on Mars !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BEAAB-CC75-43E7-852F-D52F20FB3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1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42CD6B2-D609-491D-B53D-3A19C0661B9C}"/>
              </a:ext>
            </a:extLst>
          </p:cNvPr>
          <p:cNvSpPr txBox="1"/>
          <p:nvPr/>
        </p:nvSpPr>
        <p:spPr>
          <a:xfrm>
            <a:off x="340844" y="817500"/>
            <a:ext cx="11507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Program for Mars  </a:t>
            </a:r>
            <a:r>
              <a:rPr lang="fr-FR" sz="4000" dirty="0" err="1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eligible</a:t>
            </a:r>
            <a:r>
              <a:rPr lang="fr-FR" sz="40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 habitable zones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FD7ECF-40AF-4FD4-9BDF-4B37CD651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6A00F6C-1C1E-4CD4-9779-0BDF9E4BEC0A}"/>
              </a:ext>
            </a:extLst>
          </p:cNvPr>
          <p:cNvSpPr txBox="1"/>
          <p:nvPr/>
        </p:nvSpPr>
        <p:spPr>
          <a:xfrm>
            <a:off x="-48597" y="6367820"/>
            <a:ext cx="4648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2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BUXTON Lisa – LAGLAIVE Romane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9F043C5-E092-4D18-89C9-601AF33ACDE5}"/>
              </a:ext>
            </a:extLst>
          </p:cNvPr>
          <p:cNvSpPr txBox="1"/>
          <p:nvPr/>
        </p:nvSpPr>
        <p:spPr>
          <a:xfrm>
            <a:off x="5714999" y="6373597"/>
            <a:ext cx="6522568" cy="415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chemeClr val="bg2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Geospatial</a:t>
            </a:r>
            <a:r>
              <a:rPr lang="fr-FR" sz="2000" dirty="0">
                <a:solidFill>
                  <a:schemeClr val="bg2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 </a:t>
            </a:r>
            <a:r>
              <a:rPr lang="fr-FR" sz="2000" dirty="0" err="1">
                <a:solidFill>
                  <a:schemeClr val="bg2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programming</a:t>
            </a:r>
            <a:r>
              <a:rPr lang="fr-FR" sz="2000" dirty="0">
                <a:solidFill>
                  <a:schemeClr val="bg2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 course by DILEKLI </a:t>
            </a:r>
            <a:r>
              <a:rPr lang="fr-FR" sz="2000" dirty="0" err="1">
                <a:solidFill>
                  <a:schemeClr val="bg2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Naci</a:t>
            </a:r>
            <a:endParaRPr lang="fr-FR" sz="2000" dirty="0">
              <a:solidFill>
                <a:schemeClr val="bg2"/>
              </a:solidFill>
              <a:latin typeface="Biome" panose="020B0502040204020203" pitchFamily="34" charset="0"/>
              <a:cs typeface="Biome" panose="020B0502040204020203" pitchFamily="34" charset="0"/>
            </a:endParaRPr>
          </a:p>
        </p:txBody>
      </p:sp>
      <p:pic>
        <p:nvPicPr>
          <p:cNvPr id="1026" name="Picture 2" descr="French-Russian University">
            <a:extLst>
              <a:ext uri="{FF2B5EF4-FFF2-40B4-BE49-F238E27FC236}">
                <a16:creationId xmlns:a16="http://schemas.microsoft.com/office/drawing/2014/main" id="{83780323-0E0E-4146-809F-C8E90AA3B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483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72DFBF-6B03-4435-9E9F-92CD00E46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10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23503BB-C917-4F7F-A507-F9866CB28AD0}"/>
              </a:ext>
            </a:extLst>
          </p:cNvPr>
          <p:cNvSpPr txBox="1"/>
          <p:nvPr/>
        </p:nvSpPr>
        <p:spPr>
          <a:xfrm>
            <a:off x="3756212" y="167522"/>
            <a:ext cx="467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Relief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map</a:t>
            </a:r>
            <a:endParaRPr lang="fr-FR" sz="24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8D30195-7CFC-4AB6-9C38-AE23FAF54857}"/>
              </a:ext>
            </a:extLst>
          </p:cNvPr>
          <p:cNvSpPr txBox="1"/>
          <p:nvPr/>
        </p:nvSpPr>
        <p:spPr>
          <a:xfrm>
            <a:off x="0" y="656124"/>
            <a:ext cx="4679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latin typeface="Biome" panose="020B0503030204020804" pitchFamily="34" charset="0"/>
                <a:cs typeface="Biome" panose="020B0503030204020804" pitchFamily="34" charset="0"/>
              </a:rPr>
              <a:t>Creation</a:t>
            </a:r>
            <a:r>
              <a:rPr lang="fr-FR" sz="2000" dirty="0">
                <a:latin typeface="Biome" panose="020B0503030204020804" pitchFamily="34" charset="0"/>
                <a:cs typeface="Biome" panose="020B0503030204020804" pitchFamily="34" charset="0"/>
              </a:rPr>
              <a:t> of the </a:t>
            </a:r>
            <a:r>
              <a:rPr lang="fr-FR" sz="2000" dirty="0" err="1">
                <a:latin typeface="Biome" panose="020B0503030204020804" pitchFamily="34" charset="0"/>
                <a:cs typeface="Biome" panose="020B0503030204020804" pitchFamily="34" charset="0"/>
              </a:rPr>
              <a:t>slope</a:t>
            </a:r>
            <a:r>
              <a:rPr lang="fr-FR" sz="20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sz="2000" dirty="0" err="1">
                <a:latin typeface="Biome" panose="020B0503030204020804" pitchFamily="34" charset="0"/>
                <a:cs typeface="Biome" panose="020B0503030204020804" pitchFamily="34" charset="0"/>
              </a:rPr>
              <a:t>map</a:t>
            </a:r>
            <a:endParaRPr lang="fr-FR" sz="20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089414F-71F5-4DAB-872E-4EC82055C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27" y="1122645"/>
            <a:ext cx="9401175" cy="1085850"/>
          </a:xfrm>
          <a:prstGeom prst="rect">
            <a:avLst/>
          </a:prstGeom>
        </p:spPr>
      </p:pic>
      <p:pic>
        <p:nvPicPr>
          <p:cNvPr id="13" name="Image 12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43799D56-8ABF-497F-B840-457FA184D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544" y="2187650"/>
            <a:ext cx="8456041" cy="4270300"/>
          </a:xfrm>
          <a:prstGeom prst="rect">
            <a:avLst/>
          </a:prstGeom>
        </p:spPr>
      </p:pic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B83B164-1846-48F5-94D5-D88FD8249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8238"/>
            <a:ext cx="2819545" cy="14161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7FC97A6-0DE6-4E6E-81F4-DB2394A94B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pic>
        <p:nvPicPr>
          <p:cNvPr id="16" name="Picture 2" descr="French-Russian University">
            <a:extLst>
              <a:ext uri="{FF2B5EF4-FFF2-40B4-BE49-F238E27FC236}">
                <a16:creationId xmlns:a16="http://schemas.microsoft.com/office/drawing/2014/main" id="{99D8E8DC-7546-48B4-8204-E6D0A0ED5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51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D97F99-8651-4CB8-94B8-09A42D85B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11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20A55EB-1AA6-4055-A5E3-2BDA39CBFA37}"/>
              </a:ext>
            </a:extLst>
          </p:cNvPr>
          <p:cNvSpPr txBox="1"/>
          <p:nvPr/>
        </p:nvSpPr>
        <p:spPr>
          <a:xfrm>
            <a:off x="3756212" y="167522"/>
            <a:ext cx="467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Temperature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map</a:t>
            </a:r>
            <a:endParaRPr lang="fr-FR" sz="24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EA4C377-7514-4088-A132-1BF19A0C2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41" y="1151215"/>
            <a:ext cx="10365859" cy="51829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0D21BDE-A6C0-4797-922F-307642770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2"/>
            <a:ext cx="2936240" cy="114645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DCEA61C-F83D-4F29-A2F5-62FBA45AD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52A991E-8B1F-4881-8443-5DD07EB97355}"/>
              </a:ext>
            </a:extLst>
          </p:cNvPr>
          <p:cNvSpPr txBox="1"/>
          <p:nvPr/>
        </p:nvSpPr>
        <p:spPr>
          <a:xfrm>
            <a:off x="838200" y="781883"/>
            <a:ext cx="3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Temperature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in Kelvin</a:t>
            </a:r>
          </a:p>
        </p:txBody>
      </p:sp>
      <p:pic>
        <p:nvPicPr>
          <p:cNvPr id="15" name="Picture 2" descr="French-Russian University">
            <a:extLst>
              <a:ext uri="{FF2B5EF4-FFF2-40B4-BE49-F238E27FC236}">
                <a16:creationId xmlns:a16="http://schemas.microsoft.com/office/drawing/2014/main" id="{A19CECD6-272E-4639-996E-B2C5A0A44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242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00D1639-40A0-4C7A-B8E0-A2590E24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12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62BF58A-3A09-4A7B-B4D3-2C758E733BE0}"/>
              </a:ext>
            </a:extLst>
          </p:cNvPr>
          <p:cNvSpPr txBox="1"/>
          <p:nvPr/>
        </p:nvSpPr>
        <p:spPr>
          <a:xfrm>
            <a:off x="3756212" y="167522"/>
            <a:ext cx="467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Ice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consistency</a:t>
            </a:r>
            <a:endParaRPr lang="fr-FR" sz="24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2B91424-7219-4E07-BD90-9E0B6BD3A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94" y="1177925"/>
            <a:ext cx="10369006" cy="51784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7C5EBBE-1171-4B4B-868A-0133CAD14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024176" cy="11779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C23EC68-A71B-40CD-A641-9BFCC5B04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C73360A-EE25-4CF7-A56F-173521FA426F}"/>
              </a:ext>
            </a:extLst>
          </p:cNvPr>
          <p:cNvSpPr txBox="1"/>
          <p:nvPr/>
        </p:nvSpPr>
        <p:spPr>
          <a:xfrm>
            <a:off x="2819525" y="812800"/>
            <a:ext cx="790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Ice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consistency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bewteen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0 and 1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meter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under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the surface of Mars</a:t>
            </a:r>
          </a:p>
        </p:txBody>
      </p:sp>
      <p:pic>
        <p:nvPicPr>
          <p:cNvPr id="16" name="Picture 2" descr="French-Russian University">
            <a:extLst>
              <a:ext uri="{FF2B5EF4-FFF2-40B4-BE49-F238E27FC236}">
                <a16:creationId xmlns:a16="http://schemas.microsoft.com/office/drawing/2014/main" id="{84942D9B-D27B-4D6E-8162-9742529A7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165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00D1639-40A0-4C7A-B8E0-A2590E24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13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62BF58A-3A09-4A7B-B4D3-2C758E733BE0}"/>
              </a:ext>
            </a:extLst>
          </p:cNvPr>
          <p:cNvSpPr txBox="1"/>
          <p:nvPr/>
        </p:nvSpPr>
        <p:spPr>
          <a:xfrm>
            <a:off x="3756212" y="167522"/>
            <a:ext cx="467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Luminosity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intensity</a:t>
            </a:r>
            <a:endParaRPr lang="fr-FR" sz="24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67EFC21-0DD3-4EF6-A9CA-327050922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51" y="1156771"/>
            <a:ext cx="10350449" cy="519957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6ED4CC6-CB79-402F-8853-CE8537F32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743200" cy="115677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D9EA744-308A-4A87-A227-F6DB26215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5DEB368-5971-4F17-AB29-2D70C59399D3}"/>
              </a:ext>
            </a:extLst>
          </p:cNvPr>
          <p:cNvSpPr txBox="1"/>
          <p:nvPr/>
        </p:nvSpPr>
        <p:spPr>
          <a:xfrm>
            <a:off x="857375" y="78533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Sun angle in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degrees</a:t>
            </a:r>
            <a:endParaRPr lang="fr-FR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5" name="Picture 2" descr="French-Russian University">
            <a:extLst>
              <a:ext uri="{FF2B5EF4-FFF2-40B4-BE49-F238E27FC236}">
                <a16:creationId xmlns:a16="http://schemas.microsoft.com/office/drawing/2014/main" id="{3A6DFF01-1BB6-4601-B76B-DBE59EEA3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735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errain, nature, chocolat&#10;&#10;Description générée automatiquement">
            <a:extLst>
              <a:ext uri="{FF2B5EF4-FFF2-40B4-BE49-F238E27FC236}">
                <a16:creationId xmlns:a16="http://schemas.microsoft.com/office/drawing/2014/main" id="{AD4B1F0D-6E1A-40FB-93EE-56130C256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" r="4943" b="-1"/>
          <a:stretch/>
        </p:blipFill>
        <p:spPr>
          <a:xfrm>
            <a:off x="0" y="0"/>
            <a:ext cx="12191980" cy="68567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A7A4235-4CE2-4244-913B-5F32759C425F}"/>
              </a:ext>
            </a:extLst>
          </p:cNvPr>
          <p:cNvSpPr txBox="1"/>
          <p:nvPr/>
        </p:nvSpPr>
        <p:spPr>
          <a:xfrm>
            <a:off x="3071257" y="834341"/>
            <a:ext cx="6049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Project </a:t>
            </a:r>
            <a:r>
              <a:rPr lang="fr-FR" sz="36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presentation</a:t>
            </a:r>
            <a:endParaRPr lang="fr-FR" sz="36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120E08-C5DA-4EFE-A5A1-31546E324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14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65F8439-1705-4A48-B49B-C8D21AF95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08A1F2E-640F-41AF-A307-8C15B9A77F5B}"/>
              </a:ext>
            </a:extLst>
          </p:cNvPr>
          <p:cNvSpPr txBox="1"/>
          <p:nvPr/>
        </p:nvSpPr>
        <p:spPr>
          <a:xfrm>
            <a:off x="3932715" y="2668494"/>
            <a:ext cx="604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Program </a:t>
            </a:r>
          </a:p>
        </p:txBody>
      </p:sp>
      <p:pic>
        <p:nvPicPr>
          <p:cNvPr id="9" name="Picture 2" descr="French-Russian University">
            <a:extLst>
              <a:ext uri="{FF2B5EF4-FFF2-40B4-BE49-F238E27FC236}">
                <a16:creationId xmlns:a16="http://schemas.microsoft.com/office/drawing/2014/main" id="{3F51FD9D-CE60-4731-9665-AEA56FB71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932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00D1639-40A0-4C7A-B8E0-A2590E24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15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62BF58A-3A09-4A7B-B4D3-2C758E733BE0}"/>
              </a:ext>
            </a:extLst>
          </p:cNvPr>
          <p:cNvSpPr txBox="1"/>
          <p:nvPr/>
        </p:nvSpPr>
        <p:spPr>
          <a:xfrm>
            <a:off x="2621102" y="167522"/>
            <a:ext cx="7353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Function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to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get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the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luminosity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intensity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raster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D9EA744-308A-4A87-A227-F6DB26215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B5C3283-CF2E-462F-9045-48E7BC506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17" y="1010307"/>
            <a:ext cx="5438883" cy="33094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E3F998B-9074-400C-B6F8-40E758561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831" y="1010307"/>
            <a:ext cx="5728487" cy="439069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D7AA175-6537-4BEB-9137-84AD3939DAC2}"/>
              </a:ext>
            </a:extLst>
          </p:cNvPr>
          <p:cNvSpPr txBox="1"/>
          <p:nvPr/>
        </p:nvSpPr>
        <p:spPr>
          <a:xfrm>
            <a:off x="1808481" y="4497271"/>
            <a:ext cx="3545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Importation of </a:t>
            </a:r>
            <a:r>
              <a:rPr lang="fr-FR" dirty="0" err="1"/>
              <a:t>marstime</a:t>
            </a:r>
            <a:r>
              <a:rPr lang="fr-FR" dirty="0"/>
              <a:t> </a:t>
            </a:r>
            <a:r>
              <a:rPr lang="fr-FR" dirty="0" err="1"/>
              <a:t>library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Use of a mars </a:t>
            </a:r>
            <a:r>
              <a:rPr lang="fr-FR" dirty="0" err="1"/>
              <a:t>fishnet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endParaRPr lang="fr-FR" dirty="0"/>
          </a:p>
        </p:txBody>
      </p:sp>
      <p:pic>
        <p:nvPicPr>
          <p:cNvPr id="15" name="Picture 2" descr="French-Russian University">
            <a:extLst>
              <a:ext uri="{FF2B5EF4-FFF2-40B4-BE49-F238E27FC236}">
                <a16:creationId xmlns:a16="http://schemas.microsoft.com/office/drawing/2014/main" id="{C00FD295-6EFE-4A5F-A2DF-1C2B798FF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475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00D1639-40A0-4C7A-B8E0-A2590E24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16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62BF58A-3A09-4A7B-B4D3-2C758E733BE0}"/>
              </a:ext>
            </a:extLst>
          </p:cNvPr>
          <p:cNvSpPr txBox="1"/>
          <p:nvPr/>
        </p:nvSpPr>
        <p:spPr>
          <a:xfrm>
            <a:off x="2621102" y="167522"/>
            <a:ext cx="7353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Function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to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get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the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luminosity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intensity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raster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D9EA744-308A-4A87-A227-F6DB26215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A2162F7-1322-4D9A-85EF-FD84E835A3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27"/>
          <a:stretch/>
        </p:blipFill>
        <p:spPr>
          <a:xfrm>
            <a:off x="444756" y="1639214"/>
            <a:ext cx="6829425" cy="352129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FE0B927-2B58-4BE3-B43F-000668087B8B}"/>
              </a:ext>
            </a:extLst>
          </p:cNvPr>
          <p:cNvSpPr txBox="1"/>
          <p:nvPr/>
        </p:nvSpPr>
        <p:spPr>
          <a:xfrm>
            <a:off x="7506079" y="3268546"/>
            <a:ext cx="3545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Raster </a:t>
            </a:r>
            <a:r>
              <a:rPr lang="fr-FR" dirty="0" err="1"/>
              <a:t>saved</a:t>
            </a:r>
            <a:r>
              <a:rPr lang="fr-FR" dirty="0"/>
              <a:t> in the output </a:t>
            </a:r>
            <a:r>
              <a:rPr lang="fr-FR" dirty="0" err="1"/>
              <a:t>geodatabase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endParaRPr lang="fr-FR" dirty="0"/>
          </a:p>
        </p:txBody>
      </p:sp>
      <p:pic>
        <p:nvPicPr>
          <p:cNvPr id="13" name="Picture 2" descr="French-Russian University">
            <a:extLst>
              <a:ext uri="{FF2B5EF4-FFF2-40B4-BE49-F238E27FC236}">
                <a16:creationId xmlns:a16="http://schemas.microsoft.com/office/drawing/2014/main" id="{51E76B79-7998-4661-B62A-C22B313E5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170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00D1639-40A0-4C7A-B8E0-A2590E24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17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62BF58A-3A09-4A7B-B4D3-2C758E733BE0}"/>
              </a:ext>
            </a:extLst>
          </p:cNvPr>
          <p:cNvSpPr txBox="1"/>
          <p:nvPr/>
        </p:nvSpPr>
        <p:spPr>
          <a:xfrm>
            <a:off x="2621102" y="167522"/>
            <a:ext cx="7353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Main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function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of the program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D9EA744-308A-4A87-A227-F6DB26215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59D7225-1C2D-4528-9FF1-C301A8CE4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2276"/>
            <a:ext cx="12192000" cy="27267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902D561-A06B-403A-8AF0-794AF9225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12192000" cy="3449643"/>
          </a:xfrm>
          <a:prstGeom prst="rect">
            <a:avLst/>
          </a:prstGeom>
        </p:spPr>
      </p:pic>
      <p:pic>
        <p:nvPicPr>
          <p:cNvPr id="13" name="Picture 2" descr="French-Russian University">
            <a:extLst>
              <a:ext uri="{FF2B5EF4-FFF2-40B4-BE49-F238E27FC236}">
                <a16:creationId xmlns:a16="http://schemas.microsoft.com/office/drawing/2014/main" id="{844297B6-625E-4244-B6F9-0ABA36367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692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00D1639-40A0-4C7A-B8E0-A2590E24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18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62BF58A-3A09-4A7B-B4D3-2C758E733BE0}"/>
              </a:ext>
            </a:extLst>
          </p:cNvPr>
          <p:cNvSpPr txBox="1"/>
          <p:nvPr/>
        </p:nvSpPr>
        <p:spPr>
          <a:xfrm>
            <a:off x="2621102" y="167522"/>
            <a:ext cx="7353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Main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function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of the program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D9EA744-308A-4A87-A227-F6DB26215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557BC33-C498-4C08-9A8B-18CE3E000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5539"/>
            <a:ext cx="12192000" cy="3382139"/>
          </a:xfrm>
          <a:prstGeom prst="rect">
            <a:avLst/>
          </a:prstGeom>
        </p:spPr>
      </p:pic>
      <p:pic>
        <p:nvPicPr>
          <p:cNvPr id="14" name="Picture 2" descr="French-Russian University">
            <a:extLst>
              <a:ext uri="{FF2B5EF4-FFF2-40B4-BE49-F238E27FC236}">
                <a16:creationId xmlns:a16="http://schemas.microsoft.com/office/drawing/2014/main" id="{1479CD9D-2932-4958-B0C0-779CDBD84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0630061-E217-4E33-B806-1D855210C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53" y="4742628"/>
            <a:ext cx="12192000" cy="13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79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errain, nature, chocolat&#10;&#10;Description générée automatiquement">
            <a:extLst>
              <a:ext uri="{FF2B5EF4-FFF2-40B4-BE49-F238E27FC236}">
                <a16:creationId xmlns:a16="http://schemas.microsoft.com/office/drawing/2014/main" id="{AD4B1F0D-6E1A-40FB-93EE-56130C256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" r="4943" b="-1"/>
          <a:stretch/>
        </p:blipFill>
        <p:spPr>
          <a:xfrm>
            <a:off x="0" y="0"/>
            <a:ext cx="12191980" cy="68567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A7A4235-4CE2-4244-913B-5F32759C425F}"/>
              </a:ext>
            </a:extLst>
          </p:cNvPr>
          <p:cNvSpPr txBox="1"/>
          <p:nvPr/>
        </p:nvSpPr>
        <p:spPr>
          <a:xfrm>
            <a:off x="3071257" y="834341"/>
            <a:ext cx="6049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Analysis</a:t>
            </a:r>
            <a:r>
              <a:rPr lang="fr-FR" sz="3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sz="36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results</a:t>
            </a:r>
            <a:endParaRPr lang="fr-FR" sz="36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120E08-C5DA-4EFE-A5A1-31546E324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19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65F8439-1705-4A48-B49B-C8D21AF95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08A1F2E-640F-41AF-A307-8C15B9A77F5B}"/>
              </a:ext>
            </a:extLst>
          </p:cNvPr>
          <p:cNvSpPr txBox="1"/>
          <p:nvPr/>
        </p:nvSpPr>
        <p:spPr>
          <a:xfrm>
            <a:off x="4218465" y="1853348"/>
            <a:ext cx="604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fr-FR" sz="2400" dirty="0" err="1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Visualization</a:t>
            </a:r>
            <a:r>
              <a:rPr lang="fr-FR" sz="24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on ArcGIS</a:t>
            </a:r>
          </a:p>
        </p:txBody>
      </p:sp>
      <p:pic>
        <p:nvPicPr>
          <p:cNvPr id="9" name="Picture 2" descr="French-Russian University">
            <a:extLst>
              <a:ext uri="{FF2B5EF4-FFF2-40B4-BE49-F238E27FC236}">
                <a16:creationId xmlns:a16="http://schemas.microsoft.com/office/drawing/2014/main" id="{51FC945A-837F-4EB4-A4AB-DE15F053F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503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Espace réservé du contenu 3" descr="Une image contenant terrain, nature, chocolat&#10;&#10;Description générée automatiquement">
            <a:extLst>
              <a:ext uri="{FF2B5EF4-FFF2-40B4-BE49-F238E27FC236}">
                <a16:creationId xmlns:a16="http://schemas.microsoft.com/office/drawing/2014/main" id="{AD4B1F0D-6E1A-40FB-93EE-56130C256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" r="4943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A7A4235-4CE2-4244-913B-5F32759C425F}"/>
              </a:ext>
            </a:extLst>
          </p:cNvPr>
          <p:cNvSpPr txBox="1"/>
          <p:nvPr/>
        </p:nvSpPr>
        <p:spPr>
          <a:xfrm>
            <a:off x="3694590" y="-9525"/>
            <a:ext cx="48028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Summary</a:t>
            </a:r>
            <a:endParaRPr lang="fr-FR" sz="20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ctr"/>
            <a:endParaRPr lang="fr-FR" sz="20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Introduction</a:t>
            </a:r>
          </a:p>
          <a:p>
            <a:pPr algn="ctr"/>
            <a:r>
              <a:rPr lang="fr-FR" sz="20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Flowchart</a:t>
            </a:r>
            <a:endParaRPr lang="fr-FR" sz="20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Project </a:t>
            </a:r>
            <a:r>
              <a:rPr lang="fr-FR" sz="20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presentation</a:t>
            </a:r>
            <a:endParaRPr lang="fr-FR" sz="20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ctr"/>
            <a:r>
              <a:rPr lang="fr-FR" sz="20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Analysis</a:t>
            </a:r>
            <a:r>
              <a:rPr lang="fr-FR" sz="20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results</a:t>
            </a:r>
            <a:endParaRPr lang="fr-FR" sz="20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Live </a:t>
            </a:r>
            <a:r>
              <a:rPr lang="fr-FR" sz="20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demonstration</a:t>
            </a:r>
            <a:endParaRPr lang="fr-FR" sz="20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120E08-C5DA-4EFE-A5A1-31546E324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2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CA441A-2795-46EB-BCD7-326FF72DD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pic>
        <p:nvPicPr>
          <p:cNvPr id="8" name="Picture 2" descr="French-Russian University">
            <a:extLst>
              <a:ext uri="{FF2B5EF4-FFF2-40B4-BE49-F238E27FC236}">
                <a16:creationId xmlns:a16="http://schemas.microsoft.com/office/drawing/2014/main" id="{D03B7361-873A-42A4-AAA8-F0FA61306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864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72DFBF-6B03-4435-9E9F-92CD00E46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20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23503BB-C917-4F7F-A507-F9866CB28AD0}"/>
              </a:ext>
            </a:extLst>
          </p:cNvPr>
          <p:cNvSpPr txBox="1"/>
          <p:nvPr/>
        </p:nvSpPr>
        <p:spPr>
          <a:xfrm>
            <a:off x="3756212" y="167522"/>
            <a:ext cx="467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Slope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map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analysis</a:t>
            </a:r>
            <a:endParaRPr lang="fr-FR" sz="24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8D30195-7CFC-4AB6-9C38-AE23FAF54857}"/>
              </a:ext>
            </a:extLst>
          </p:cNvPr>
          <p:cNvSpPr txBox="1"/>
          <p:nvPr/>
        </p:nvSpPr>
        <p:spPr>
          <a:xfrm>
            <a:off x="3655300" y="629187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Customization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with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the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user’s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values +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normalization</a:t>
            </a:r>
            <a:endParaRPr lang="fr-FR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7FC97A6-0DE6-4E6E-81F4-DB2394A94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148D292-69F6-44C3-B556-619CD5224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944" y="1587982"/>
            <a:ext cx="8932853" cy="440006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B584947-7135-49FB-A857-21074A2BA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580"/>
            <a:ext cx="2917113" cy="109677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A3FBC27-4E85-4E7E-9A1B-BBDEF6C6C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60" y="1992368"/>
            <a:ext cx="2817549" cy="26348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BE3D81-1008-4543-83B9-294A80F8D720}"/>
              </a:ext>
            </a:extLst>
          </p:cNvPr>
          <p:cNvSpPr/>
          <p:nvPr/>
        </p:nvSpPr>
        <p:spPr>
          <a:xfrm>
            <a:off x="4130566" y="3102522"/>
            <a:ext cx="388882" cy="42041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EA8B502-FC6D-41CD-B8E1-F5FBD57D900B}"/>
              </a:ext>
            </a:extLst>
          </p:cNvPr>
          <p:cNvCxnSpPr>
            <a:stCxn id="11" idx="1"/>
            <a:endCxn id="10" idx="3"/>
          </p:cNvCxnSpPr>
          <p:nvPr/>
        </p:nvCxnSpPr>
        <p:spPr>
          <a:xfrm flipH="1" flipV="1">
            <a:off x="3041509" y="3309774"/>
            <a:ext cx="1089057" cy="2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D58E18C-D233-4DA5-B7A2-F678B25D1E67}"/>
              </a:ext>
            </a:extLst>
          </p:cNvPr>
          <p:cNvSpPr txBox="1"/>
          <p:nvPr/>
        </p:nvSpPr>
        <p:spPr>
          <a:xfrm>
            <a:off x="3143406" y="2940442"/>
            <a:ext cx="84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Zoom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6A56130-8B18-4299-9A99-0F3A229E4223}"/>
              </a:ext>
            </a:extLst>
          </p:cNvPr>
          <p:cNvSpPr txBox="1"/>
          <p:nvPr/>
        </p:nvSpPr>
        <p:spPr>
          <a:xfrm>
            <a:off x="223960" y="4662234"/>
            <a:ext cx="4195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Blank = no data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Angle in the </a:t>
            </a:r>
            <a:r>
              <a:rPr lang="fr-FR" dirty="0" err="1"/>
              <a:t>blank</a:t>
            </a:r>
            <a:r>
              <a:rPr lang="fr-FR" dirty="0"/>
              <a:t> area &gt; max </a:t>
            </a:r>
            <a:r>
              <a:rPr lang="fr-FR" dirty="0" err="1"/>
              <a:t>user’s</a:t>
            </a:r>
            <a:r>
              <a:rPr lang="fr-FR" dirty="0"/>
              <a:t> angle or &lt; min </a:t>
            </a:r>
            <a:r>
              <a:rPr lang="fr-FR" dirty="0" err="1"/>
              <a:t>user’s</a:t>
            </a:r>
            <a:r>
              <a:rPr lang="fr-FR" dirty="0"/>
              <a:t> angle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97ADCF02-A86B-4EAA-AEFE-97F23D255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1981" y="1324693"/>
            <a:ext cx="4005263" cy="245762"/>
          </a:xfrm>
          <a:prstGeom prst="rect">
            <a:avLst/>
          </a:prstGeom>
        </p:spPr>
      </p:pic>
      <p:pic>
        <p:nvPicPr>
          <p:cNvPr id="22" name="Picture 2" descr="French-Russian University">
            <a:extLst>
              <a:ext uri="{FF2B5EF4-FFF2-40B4-BE49-F238E27FC236}">
                <a16:creationId xmlns:a16="http://schemas.microsoft.com/office/drawing/2014/main" id="{380A0501-21C0-40CF-838E-DAC37AF46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012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D97F99-8651-4CB8-94B8-09A42D85B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21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20A55EB-1AA6-4055-A5E3-2BDA39CBFA37}"/>
              </a:ext>
            </a:extLst>
          </p:cNvPr>
          <p:cNvSpPr txBox="1"/>
          <p:nvPr/>
        </p:nvSpPr>
        <p:spPr>
          <a:xfrm>
            <a:off x="3756212" y="167522"/>
            <a:ext cx="467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Temperature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map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analysis</a:t>
            </a:r>
            <a:endParaRPr lang="fr-FR" sz="24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DCEA61C-F83D-4F29-A2F5-62FBA45AD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4A122AD-F7FD-4955-95F7-C82C59BDB830}"/>
              </a:ext>
            </a:extLst>
          </p:cNvPr>
          <p:cNvSpPr txBox="1"/>
          <p:nvPr/>
        </p:nvSpPr>
        <p:spPr>
          <a:xfrm>
            <a:off x="3655300" y="629187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Customization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with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the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user’s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values +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normalization</a:t>
            </a:r>
            <a:endParaRPr lang="fr-FR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0A91235-9661-4C5E-BA38-50CF15CA1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86075" cy="11419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F1ACD37-E23D-4F51-BCF8-7EA96943D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668" y="1357819"/>
            <a:ext cx="4005263" cy="245762"/>
          </a:xfrm>
          <a:prstGeom prst="rect">
            <a:avLst/>
          </a:prstGeom>
        </p:spPr>
      </p:pic>
      <p:pic>
        <p:nvPicPr>
          <p:cNvPr id="16" name="Picture 2" descr="French-Russian University">
            <a:extLst>
              <a:ext uri="{FF2B5EF4-FFF2-40B4-BE49-F238E27FC236}">
                <a16:creationId xmlns:a16="http://schemas.microsoft.com/office/drawing/2014/main" id="{87E26740-0872-4D3D-AF27-1F3B0016F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89FE8E0-CFF8-424E-96A7-469B0D9113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5624" y="1603581"/>
            <a:ext cx="9768176" cy="483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D97F99-8651-4CB8-94B8-09A42D85B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22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20A55EB-1AA6-4055-A5E3-2BDA39CBFA37}"/>
              </a:ext>
            </a:extLst>
          </p:cNvPr>
          <p:cNvSpPr txBox="1"/>
          <p:nvPr/>
        </p:nvSpPr>
        <p:spPr>
          <a:xfrm>
            <a:off x="3756212" y="167522"/>
            <a:ext cx="467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Ice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consitency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map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analysis</a:t>
            </a:r>
            <a:endParaRPr lang="fr-FR" sz="24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DCEA61C-F83D-4F29-A2F5-62FBA45AD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4A122AD-F7FD-4955-95F7-C82C59BDB830}"/>
              </a:ext>
            </a:extLst>
          </p:cNvPr>
          <p:cNvSpPr txBox="1"/>
          <p:nvPr/>
        </p:nvSpPr>
        <p:spPr>
          <a:xfrm>
            <a:off x="3655300" y="629187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Customization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with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the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user’s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values +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normalization</a:t>
            </a:r>
            <a:endParaRPr lang="fr-FR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660C9AA-C96B-4C3D-BD36-DDDF90B1A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887" y="1439348"/>
            <a:ext cx="4005263" cy="24576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CE67D0F-79F0-464B-99B8-92E0975AA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1"/>
            <a:ext cx="3383843" cy="1076325"/>
          </a:xfrm>
          <a:prstGeom prst="rect">
            <a:avLst/>
          </a:prstGeom>
        </p:spPr>
      </p:pic>
      <p:pic>
        <p:nvPicPr>
          <p:cNvPr id="15" name="Picture 2" descr="French-Russian University">
            <a:extLst>
              <a:ext uri="{FF2B5EF4-FFF2-40B4-BE49-F238E27FC236}">
                <a16:creationId xmlns:a16="http://schemas.microsoft.com/office/drawing/2014/main" id="{0A4A2506-4404-426F-A5E2-EFF91BEE4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8E0341A-5D13-46B1-8AB3-7FD0B1D74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6887" y="1685110"/>
            <a:ext cx="9483315" cy="471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36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D97F99-8651-4CB8-94B8-09A42D85B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23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20A55EB-1AA6-4055-A5E3-2BDA39CBFA37}"/>
              </a:ext>
            </a:extLst>
          </p:cNvPr>
          <p:cNvSpPr txBox="1"/>
          <p:nvPr/>
        </p:nvSpPr>
        <p:spPr>
          <a:xfrm>
            <a:off x="3756212" y="167522"/>
            <a:ext cx="467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Luminosity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intensity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analysis</a:t>
            </a:r>
            <a:endParaRPr lang="fr-FR" sz="24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DCEA61C-F83D-4F29-A2F5-62FBA45AD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4A122AD-F7FD-4955-95F7-C82C59BDB830}"/>
              </a:ext>
            </a:extLst>
          </p:cNvPr>
          <p:cNvSpPr txBox="1"/>
          <p:nvPr/>
        </p:nvSpPr>
        <p:spPr>
          <a:xfrm>
            <a:off x="3655300" y="629187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Customization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with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the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user’s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values +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normalization</a:t>
            </a:r>
            <a:endParaRPr lang="fr-FR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660C9AA-C96B-4C3D-BD36-DDDF90B1A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887" y="1439348"/>
            <a:ext cx="4005263" cy="24576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2329226-50E9-4BE8-BCA7-C7FA385CB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293"/>
            <a:ext cx="3199474" cy="1144282"/>
          </a:xfrm>
          <a:prstGeom prst="rect">
            <a:avLst/>
          </a:prstGeom>
        </p:spPr>
      </p:pic>
      <p:pic>
        <p:nvPicPr>
          <p:cNvPr id="13" name="Picture 2" descr="French-Russian University">
            <a:extLst>
              <a:ext uri="{FF2B5EF4-FFF2-40B4-BE49-F238E27FC236}">
                <a16:creationId xmlns:a16="http://schemas.microsoft.com/office/drawing/2014/main" id="{CD7B362C-754A-484D-ADC6-93D1D2F77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1C18886-5C57-4D2B-9C56-17F2576BB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462" y="1737183"/>
            <a:ext cx="9473191" cy="469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5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D97F99-8651-4CB8-94B8-09A42D85B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24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20A55EB-1AA6-4055-A5E3-2BDA39CBFA37}"/>
              </a:ext>
            </a:extLst>
          </p:cNvPr>
          <p:cNvSpPr txBox="1"/>
          <p:nvPr/>
        </p:nvSpPr>
        <p:spPr>
          <a:xfrm>
            <a:off x="3756212" y="167522"/>
            <a:ext cx="467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Eligible areas for the user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DCEA61C-F83D-4F29-A2F5-62FBA45AD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pic>
        <p:nvPicPr>
          <p:cNvPr id="11" name="Picture 2" descr="French-Russian University">
            <a:extLst>
              <a:ext uri="{FF2B5EF4-FFF2-40B4-BE49-F238E27FC236}">
                <a16:creationId xmlns:a16="http://schemas.microsoft.com/office/drawing/2014/main" id="{3340778B-B27B-48E6-8B68-6C59B323B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4151C49-FFBF-4CE6-A784-CCBFDB32B411}"/>
              </a:ext>
            </a:extLst>
          </p:cNvPr>
          <p:cNvSpPr txBox="1"/>
          <p:nvPr/>
        </p:nvSpPr>
        <p:spPr>
          <a:xfrm>
            <a:off x="1005786" y="799975"/>
            <a:ext cx="968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Sum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of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every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raster layer to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find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the areas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that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fulfill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every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user’s</a:t>
            </a:r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 condition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E11B000-C352-4BAC-B833-BD95D3C43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44" y="1204802"/>
            <a:ext cx="10531901" cy="52251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3FF0F62-6E16-4A29-9E89-713BDC41D7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096"/>
          <a:stretch/>
        </p:blipFill>
        <p:spPr>
          <a:xfrm>
            <a:off x="-34738" y="28065"/>
            <a:ext cx="1566832" cy="108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52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5B64D3-D349-46A0-92C9-D2A7BF1A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CED0A9-835F-45EA-A78A-C4AEB8123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42336E-E226-4A4B-A6FE-B5B9565F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25</a:t>
            </a:fld>
            <a:endParaRPr lang="fr-FR"/>
          </a:p>
        </p:txBody>
      </p:sp>
      <p:pic>
        <p:nvPicPr>
          <p:cNvPr id="5" name="Image 4" descr="Une image contenant terrain, nature, chocolat&#10;&#10;Description générée automatiquement">
            <a:extLst>
              <a:ext uri="{FF2B5EF4-FFF2-40B4-BE49-F238E27FC236}">
                <a16:creationId xmlns:a16="http://schemas.microsoft.com/office/drawing/2014/main" id="{CD2BEE78-3BD3-4313-875F-6E5C22A06D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" r="4943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9A8F35-143A-41DF-B21A-0A20405E8684}"/>
              </a:ext>
            </a:extLst>
          </p:cNvPr>
          <p:cNvSpPr txBox="1"/>
          <p:nvPr/>
        </p:nvSpPr>
        <p:spPr>
          <a:xfrm>
            <a:off x="3339476" y="1731365"/>
            <a:ext cx="5657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Thank</a:t>
            </a:r>
            <a:r>
              <a:rPr lang="fr-FR" sz="3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sz="36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you</a:t>
            </a:r>
            <a:r>
              <a:rPr lang="fr-FR" sz="3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for </a:t>
            </a:r>
            <a:r>
              <a:rPr lang="fr-FR" sz="36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listening</a:t>
            </a:r>
            <a:r>
              <a:rPr lang="fr-FR" sz="3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!</a:t>
            </a:r>
          </a:p>
        </p:txBody>
      </p:sp>
      <p:pic>
        <p:nvPicPr>
          <p:cNvPr id="7" name="Picture 2" descr="French-Russian University">
            <a:extLst>
              <a:ext uri="{FF2B5EF4-FFF2-40B4-BE49-F238E27FC236}">
                <a16:creationId xmlns:a16="http://schemas.microsoft.com/office/drawing/2014/main" id="{2E93C5CA-4F49-4EAE-B567-5B347A764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44C4F1-A6E8-4238-95FB-88AEA5400A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6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5B64D3-D349-46A0-92C9-D2A7BF1A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CED0A9-835F-45EA-A78A-C4AEB8123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42336E-E226-4A4B-A6FE-B5B9565F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26</a:t>
            </a:fld>
            <a:endParaRPr lang="fr-FR"/>
          </a:p>
        </p:txBody>
      </p:sp>
      <p:pic>
        <p:nvPicPr>
          <p:cNvPr id="5" name="Image 4" descr="Une image contenant terrain, nature, chocolat&#10;&#10;Description générée automatiquement">
            <a:extLst>
              <a:ext uri="{FF2B5EF4-FFF2-40B4-BE49-F238E27FC236}">
                <a16:creationId xmlns:a16="http://schemas.microsoft.com/office/drawing/2014/main" id="{CD2BEE78-3BD3-4313-875F-6E5C22A06D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" r="4943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9A8F35-143A-41DF-B21A-0A20405E8684}"/>
              </a:ext>
            </a:extLst>
          </p:cNvPr>
          <p:cNvSpPr txBox="1"/>
          <p:nvPr/>
        </p:nvSpPr>
        <p:spPr>
          <a:xfrm>
            <a:off x="3339476" y="1731365"/>
            <a:ext cx="4838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Live </a:t>
            </a:r>
            <a:r>
              <a:rPr lang="fr-FR" sz="36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demonstration</a:t>
            </a:r>
            <a:r>
              <a:rPr lang="fr-FR" sz="3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</a:p>
        </p:txBody>
      </p:sp>
      <p:pic>
        <p:nvPicPr>
          <p:cNvPr id="7" name="Picture 2" descr="French-Russian University">
            <a:extLst>
              <a:ext uri="{FF2B5EF4-FFF2-40B4-BE49-F238E27FC236}">
                <a16:creationId xmlns:a16="http://schemas.microsoft.com/office/drawing/2014/main" id="{2E93C5CA-4F49-4EAE-B567-5B347A764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44C4F1-A6E8-4238-95FB-88AEA5400A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52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errain, nature, chocolat&#10;&#10;Description générée automatiquement">
            <a:extLst>
              <a:ext uri="{FF2B5EF4-FFF2-40B4-BE49-F238E27FC236}">
                <a16:creationId xmlns:a16="http://schemas.microsoft.com/office/drawing/2014/main" id="{AD4B1F0D-6E1A-40FB-93EE-56130C256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" r="4943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A7A4235-4CE2-4244-913B-5F32759C425F}"/>
              </a:ext>
            </a:extLst>
          </p:cNvPr>
          <p:cNvSpPr txBox="1"/>
          <p:nvPr/>
        </p:nvSpPr>
        <p:spPr>
          <a:xfrm>
            <a:off x="3071257" y="834341"/>
            <a:ext cx="6049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Flowchart</a:t>
            </a:r>
            <a:endParaRPr lang="fr-FR" sz="36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120E08-C5DA-4EFE-A5A1-31546E324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65F8439-1705-4A48-B49B-C8D21AF95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pic>
        <p:nvPicPr>
          <p:cNvPr id="8" name="Picture 2" descr="French-Russian University">
            <a:extLst>
              <a:ext uri="{FF2B5EF4-FFF2-40B4-BE49-F238E27FC236}">
                <a16:creationId xmlns:a16="http://schemas.microsoft.com/office/drawing/2014/main" id="{282088BB-E70D-4959-A08B-A5E87C5A3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513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250776-65CE-4014-B84B-504B7DFB7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C1D77C7-0EF3-4580-9D2C-3FFEF9FEF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833" y="763225"/>
            <a:ext cx="9264333" cy="559312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720E970-6241-4389-AA70-672F63B5CFDF}"/>
              </a:ext>
            </a:extLst>
          </p:cNvPr>
          <p:cNvSpPr txBox="1"/>
          <p:nvPr/>
        </p:nvSpPr>
        <p:spPr>
          <a:xfrm>
            <a:off x="3756212" y="167522"/>
            <a:ext cx="467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Flowchart</a:t>
            </a:r>
            <a:endParaRPr lang="fr-FR" sz="24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D0E88CF-AF3D-48CE-9A69-2071617FC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pic>
        <p:nvPicPr>
          <p:cNvPr id="13" name="Picture 2" descr="French-Russian University">
            <a:extLst>
              <a:ext uri="{FF2B5EF4-FFF2-40B4-BE49-F238E27FC236}">
                <a16:creationId xmlns:a16="http://schemas.microsoft.com/office/drawing/2014/main" id="{6EB33BF5-4A47-4460-B767-69CFA423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87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errain, nature, chocolat&#10;&#10;Description générée automatiquement">
            <a:extLst>
              <a:ext uri="{FF2B5EF4-FFF2-40B4-BE49-F238E27FC236}">
                <a16:creationId xmlns:a16="http://schemas.microsoft.com/office/drawing/2014/main" id="{AD4B1F0D-6E1A-40FB-93EE-56130C256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" r="4943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A7A4235-4CE2-4244-913B-5F32759C425F}"/>
              </a:ext>
            </a:extLst>
          </p:cNvPr>
          <p:cNvSpPr txBox="1"/>
          <p:nvPr/>
        </p:nvSpPr>
        <p:spPr>
          <a:xfrm>
            <a:off x="3071257" y="834341"/>
            <a:ext cx="6049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Project </a:t>
            </a:r>
            <a:r>
              <a:rPr lang="fr-FR" sz="36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presentation</a:t>
            </a:r>
            <a:endParaRPr lang="fr-FR" sz="36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120E08-C5DA-4EFE-A5A1-31546E324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65F8439-1705-4A48-B49B-C8D21AF95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2D0D23C-86A0-4CB4-AA91-B4B208572A0F}"/>
              </a:ext>
            </a:extLst>
          </p:cNvPr>
          <p:cNvSpPr txBox="1"/>
          <p:nvPr/>
        </p:nvSpPr>
        <p:spPr>
          <a:xfrm>
            <a:off x="3852307" y="2672015"/>
            <a:ext cx="6049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fr-FR" sz="2400" dirty="0" err="1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Visualization</a:t>
            </a:r>
            <a:r>
              <a:rPr lang="fr-FR" sz="24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sz="2400" dirty="0" err="1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map</a:t>
            </a:r>
            <a:endParaRPr lang="fr-FR" sz="24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Program start</a:t>
            </a:r>
          </a:p>
        </p:txBody>
      </p:sp>
      <p:pic>
        <p:nvPicPr>
          <p:cNvPr id="10" name="Picture 2" descr="French-Russian University">
            <a:extLst>
              <a:ext uri="{FF2B5EF4-FFF2-40B4-BE49-F238E27FC236}">
                <a16:creationId xmlns:a16="http://schemas.microsoft.com/office/drawing/2014/main" id="{623E355C-2563-4ECD-9A72-378A01C5B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705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 4" descr="Une image contenant extérieur, terrain&#10;&#10;Description générée automatiquement">
            <a:extLst>
              <a:ext uri="{FF2B5EF4-FFF2-40B4-BE49-F238E27FC236}">
                <a16:creationId xmlns:a16="http://schemas.microsoft.com/office/drawing/2014/main" id="{AD7F3850-EFB8-4559-A127-953CF9DA1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" r="790" b="1915"/>
          <a:stretch/>
        </p:blipFill>
        <p:spPr>
          <a:xfrm>
            <a:off x="796157" y="983148"/>
            <a:ext cx="10429876" cy="528464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36956B4-28FD-440C-BFB0-0FC09606D6E6}"/>
              </a:ext>
            </a:extLst>
          </p:cNvPr>
          <p:cNvSpPr txBox="1"/>
          <p:nvPr/>
        </p:nvSpPr>
        <p:spPr>
          <a:xfrm>
            <a:off x="3756212" y="167522"/>
            <a:ext cx="467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Visualization</a:t>
            </a:r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map</a:t>
            </a:r>
            <a:endParaRPr lang="fr-FR" sz="24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29B863-1E18-4B0B-8841-FBC71FB2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6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7481F9C-94C7-48FE-971F-E4F40717C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pic>
        <p:nvPicPr>
          <p:cNvPr id="9" name="Picture 2" descr="French-Russian University">
            <a:extLst>
              <a:ext uri="{FF2B5EF4-FFF2-40B4-BE49-F238E27FC236}">
                <a16:creationId xmlns:a16="http://schemas.microsoft.com/office/drawing/2014/main" id="{BBCBEA4D-E238-485D-9B28-5D877EB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3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FDC6F3-579C-428C-A712-EE0142CD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7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01546ED-3083-40A9-B909-C4EFB0A23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64" y="1295010"/>
            <a:ext cx="6635115" cy="501679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01E1415-1580-441A-8FE1-5BBB2CFCBA7C}"/>
              </a:ext>
            </a:extLst>
          </p:cNvPr>
          <p:cNvSpPr txBox="1"/>
          <p:nvPr/>
        </p:nvSpPr>
        <p:spPr>
          <a:xfrm>
            <a:off x="7681596" y="2039821"/>
            <a:ext cx="35458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Importation of the </a:t>
            </a:r>
            <a:r>
              <a:rPr lang="fr-FR" dirty="0" err="1"/>
              <a:t>arcpy</a:t>
            </a:r>
            <a:r>
              <a:rPr lang="fr-FR" dirty="0"/>
              <a:t> </a:t>
            </a:r>
            <a:r>
              <a:rPr lang="fr-FR" dirty="0" err="1"/>
              <a:t>library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err="1"/>
              <a:t>Creation</a:t>
            </a:r>
            <a:r>
              <a:rPr lang="fr-FR" dirty="0"/>
              <a:t> of a new output </a:t>
            </a:r>
            <a:r>
              <a:rPr lang="fr-FR" dirty="0" err="1"/>
              <a:t>geodatabase</a:t>
            </a:r>
            <a:r>
              <a:rPr lang="fr-FR" dirty="0"/>
              <a:t> for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4281C8D-EAD2-479D-B9CD-26713E20AF5C}"/>
              </a:ext>
            </a:extLst>
          </p:cNvPr>
          <p:cNvSpPr txBox="1"/>
          <p:nvPr/>
        </p:nvSpPr>
        <p:spPr>
          <a:xfrm>
            <a:off x="3756212" y="167522"/>
            <a:ext cx="467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Program start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7EFE3E5-6E26-40FB-93D7-94F3DCC27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pic>
        <p:nvPicPr>
          <p:cNvPr id="13" name="Picture 2" descr="French-Russian University">
            <a:extLst>
              <a:ext uri="{FF2B5EF4-FFF2-40B4-BE49-F238E27FC236}">
                <a16:creationId xmlns:a16="http://schemas.microsoft.com/office/drawing/2014/main" id="{65E66FAE-FAD8-45ED-953C-417E2B6E4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29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errain, nature, chocolat&#10;&#10;Description générée automatiquement">
            <a:extLst>
              <a:ext uri="{FF2B5EF4-FFF2-40B4-BE49-F238E27FC236}">
                <a16:creationId xmlns:a16="http://schemas.microsoft.com/office/drawing/2014/main" id="{AD4B1F0D-6E1A-40FB-93EE-56130C256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" r="4943" b="-1"/>
          <a:stretch/>
        </p:blipFill>
        <p:spPr>
          <a:xfrm>
            <a:off x="0" y="0"/>
            <a:ext cx="12191980" cy="68567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A7A4235-4CE2-4244-913B-5F32759C425F}"/>
              </a:ext>
            </a:extLst>
          </p:cNvPr>
          <p:cNvSpPr txBox="1"/>
          <p:nvPr/>
        </p:nvSpPr>
        <p:spPr>
          <a:xfrm>
            <a:off x="3071257" y="834341"/>
            <a:ext cx="6049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Project </a:t>
            </a:r>
            <a:r>
              <a:rPr lang="fr-FR" sz="36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presentation</a:t>
            </a:r>
            <a:endParaRPr lang="fr-FR" sz="36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120E08-C5DA-4EFE-A5A1-31546E324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8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65F8439-1705-4A48-B49B-C8D21AF95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08A1F2E-640F-41AF-A307-8C15B9A77F5B}"/>
              </a:ext>
            </a:extLst>
          </p:cNvPr>
          <p:cNvSpPr txBox="1"/>
          <p:nvPr/>
        </p:nvSpPr>
        <p:spPr>
          <a:xfrm>
            <a:off x="3932715" y="2668494"/>
            <a:ext cx="60494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Input </a:t>
            </a:r>
            <a:r>
              <a:rPr lang="fr-FR" sz="2400" dirty="0" err="1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parameters</a:t>
            </a:r>
            <a:endParaRPr lang="fr-FR" sz="24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Relief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 err="1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Temperature</a:t>
            </a:r>
            <a:endParaRPr lang="fr-FR" sz="24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 err="1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Ice</a:t>
            </a:r>
            <a:r>
              <a:rPr lang="fr-FR" sz="24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sz="2400" dirty="0" err="1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consistency</a:t>
            </a:r>
            <a:endParaRPr lang="fr-FR" sz="24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 err="1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Luminosity</a:t>
            </a:r>
            <a:r>
              <a:rPr lang="fr-FR" sz="24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fr-FR" sz="2400" dirty="0" err="1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intensity</a:t>
            </a:r>
            <a:endParaRPr lang="fr-FR" sz="24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9" name="Picture 2" descr="French-Russian University">
            <a:extLst>
              <a:ext uri="{FF2B5EF4-FFF2-40B4-BE49-F238E27FC236}">
                <a16:creationId xmlns:a16="http://schemas.microsoft.com/office/drawing/2014/main" id="{249B38D9-53E9-49E2-BB61-ADB2A3D33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08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D97F99-8651-4CB8-94B8-09A42D85B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80C8-0B67-48A5-B1D1-6502F3CE7D03}" type="slidenum">
              <a:rPr lang="fr-FR" smtClean="0"/>
              <a:t>9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20A55EB-1AA6-4055-A5E3-2BDA39CBFA37}"/>
              </a:ext>
            </a:extLst>
          </p:cNvPr>
          <p:cNvSpPr txBox="1"/>
          <p:nvPr/>
        </p:nvSpPr>
        <p:spPr>
          <a:xfrm>
            <a:off x="3756212" y="167522"/>
            <a:ext cx="467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Biome" panose="020B0503030204020804" pitchFamily="34" charset="0"/>
                <a:cs typeface="Biome" panose="020B0503030204020804" pitchFamily="34" charset="0"/>
              </a:rPr>
              <a:t>Relief </a:t>
            </a:r>
            <a:r>
              <a:rPr lang="fr-FR" sz="2400" dirty="0" err="1">
                <a:latin typeface="Biome" panose="020B0503030204020804" pitchFamily="34" charset="0"/>
                <a:cs typeface="Biome" panose="020B0503030204020804" pitchFamily="34" charset="0"/>
              </a:rPr>
              <a:t>map</a:t>
            </a:r>
            <a:endParaRPr lang="fr-FR" sz="24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7FA0271-AC25-4168-830B-2CBE5B22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55" y="1245902"/>
            <a:ext cx="10012489" cy="503757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94628EB-E237-4402-AF1C-E50920F7A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1800"/>
            <a:ext cx="3586480" cy="125770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69276FA-D631-492D-B4F3-E176FFD1D8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68" y="-134927"/>
            <a:ext cx="1714500" cy="67738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D8AC2A3-6855-467F-AE31-58BE16E1B431}"/>
              </a:ext>
            </a:extLst>
          </p:cNvPr>
          <p:cNvSpPr txBox="1"/>
          <p:nvPr/>
        </p:nvSpPr>
        <p:spPr>
          <a:xfrm>
            <a:off x="1089755" y="876570"/>
            <a:ext cx="2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iome" panose="020B0503030204020804" pitchFamily="34" charset="0"/>
                <a:cs typeface="Biome" panose="020B0503030204020804" pitchFamily="34" charset="0"/>
              </a:rPr>
              <a:t>Relief in </a:t>
            </a:r>
            <a:r>
              <a:rPr lang="fr-FR" dirty="0" err="1">
                <a:latin typeface="Biome" panose="020B0503030204020804" pitchFamily="34" charset="0"/>
                <a:cs typeface="Biome" panose="020B0503030204020804" pitchFamily="34" charset="0"/>
              </a:rPr>
              <a:t>meters</a:t>
            </a:r>
            <a:endParaRPr lang="fr-FR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6" name="Picture 2" descr="French-Russian University">
            <a:extLst>
              <a:ext uri="{FF2B5EF4-FFF2-40B4-BE49-F238E27FC236}">
                <a16:creationId xmlns:a16="http://schemas.microsoft.com/office/drawing/2014/main" id="{136B9A20-DE63-4D93-85A3-F2BF587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40689"/>
            <a:ext cx="1500397" cy="5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29954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320</Words>
  <Application>Microsoft Office PowerPoint</Application>
  <PresentationFormat>Grand écran</PresentationFormat>
  <Paragraphs>154</Paragraphs>
  <Slides>26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Arial</vt:lpstr>
      <vt:lpstr>Biome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LAGLAIVE Romane</dc:creator>
  <cp:lastModifiedBy>LAGLAIVE Romane</cp:lastModifiedBy>
  <cp:revision>27</cp:revision>
  <dcterms:created xsi:type="dcterms:W3CDTF">2021-03-04T22:20:06Z</dcterms:created>
  <dcterms:modified xsi:type="dcterms:W3CDTF">2021-03-23T10:10:12Z</dcterms:modified>
</cp:coreProperties>
</file>